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768" r:id="rId3"/>
    <p:sldMasterId id="2147483780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1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BDB01-128F-44DE-B4D3-D4B64637D9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FE285F5-4A21-41C0-914A-82CDB993B93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i="0" dirty="0">
              <a:solidFill>
                <a:schemeClr val="tx1"/>
              </a:solidFill>
              <a:latin typeface="Cambria" pitchFamily="18" charset="0"/>
            </a:rPr>
            <a:t>Standar Akuntansi Keuangan (SAK) </a:t>
          </a:r>
          <a:r>
            <a:rPr lang="id-ID" b="1" i="0" dirty="0">
              <a:solidFill>
                <a:schemeClr val="tx1"/>
              </a:solidFill>
              <a:latin typeface="Cambria" pitchFamily="18" charset="0"/>
              <a:sym typeface="Wingdings" pitchFamily="2" charset="2"/>
            </a:rPr>
            <a:t> </a:t>
          </a:r>
          <a:r>
            <a:rPr lang="id-ID" b="0" i="0" dirty="0">
              <a:solidFill>
                <a:schemeClr val="tx1"/>
              </a:solidFill>
              <a:latin typeface="Cambria" pitchFamily="18" charset="0"/>
            </a:rPr>
            <a:t>SAK disusun dengan melakukan kovergensi IFRS Standars: IFRS, IAS, IFRIC, dan SIC. SAK Efektif per 1 Januari 2014</a:t>
          </a:r>
          <a:endParaRPr lang="id-ID" dirty="0">
            <a:solidFill>
              <a:schemeClr val="tx1"/>
            </a:solidFill>
          </a:endParaRPr>
        </a:p>
      </dgm:t>
    </dgm:pt>
    <dgm:pt modelId="{9358BB61-1A9B-4296-BE26-9EAF5D311505}" type="parTrans" cxnId="{6AC27E87-2C45-47A0-9B95-D61F16E897C9}">
      <dgm:prSet/>
      <dgm:spPr/>
      <dgm:t>
        <a:bodyPr/>
        <a:lstStyle/>
        <a:p>
          <a:endParaRPr lang="id-ID"/>
        </a:p>
      </dgm:t>
    </dgm:pt>
    <dgm:pt modelId="{4EAEC6D7-D124-47D1-8AC0-721C275BF872}" type="sibTrans" cxnId="{6AC27E87-2C45-47A0-9B95-D61F16E897C9}">
      <dgm:prSet/>
      <dgm:spPr/>
      <dgm:t>
        <a:bodyPr/>
        <a:lstStyle/>
        <a:p>
          <a:endParaRPr lang="id-ID"/>
        </a:p>
      </dgm:t>
    </dgm:pt>
    <dgm:pt modelId="{6CBCE152-6774-4186-8A4B-A7A13412610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i="0" dirty="0">
              <a:latin typeface="Cambria" pitchFamily="18" charset="0"/>
            </a:rPr>
            <a:t>Standar Akuntansi Keuangan Entitas Privat (SAK EP) </a:t>
          </a:r>
          <a:r>
            <a:rPr lang="id-ID" b="1" i="0" dirty="0">
              <a:latin typeface="Cambria" pitchFamily="18" charset="0"/>
              <a:sym typeface="Wingdings" pitchFamily="2" charset="2"/>
            </a:rPr>
            <a:t>  </a:t>
          </a:r>
          <a:r>
            <a:rPr lang="id-ID" b="0" i="0" dirty="0">
              <a:latin typeface="Cambria" pitchFamily="18" charset="0"/>
            </a:rPr>
            <a:t>SAK EP lebih sederhana dari SAK dan lebih komprehensif dari SAK ETAP (direalisasi 2010).  </a:t>
          </a:r>
          <a:r>
            <a:rPr lang="id-ID" b="1" i="0" dirty="0">
              <a:solidFill>
                <a:schemeClr val="tx1"/>
              </a:solidFill>
              <a:latin typeface="Cambria" pitchFamily="18" charset="0"/>
            </a:rPr>
            <a:t>SAK EP menggantikan SAK ETAP per 1 Januari 2025</a:t>
          </a:r>
          <a:endParaRPr lang="id-ID" dirty="0"/>
        </a:p>
      </dgm:t>
    </dgm:pt>
    <dgm:pt modelId="{99D2D466-0BD6-4E4A-ADFC-415E615480A5}" type="parTrans" cxnId="{10F1F5D4-8DBB-4080-AB49-9E777FF994AA}">
      <dgm:prSet/>
      <dgm:spPr/>
      <dgm:t>
        <a:bodyPr/>
        <a:lstStyle/>
        <a:p>
          <a:endParaRPr lang="id-ID"/>
        </a:p>
      </dgm:t>
    </dgm:pt>
    <dgm:pt modelId="{467CA9E7-8785-4A84-8022-6F2A7782EF74}" type="sibTrans" cxnId="{10F1F5D4-8DBB-4080-AB49-9E777FF994AA}">
      <dgm:prSet/>
      <dgm:spPr/>
      <dgm:t>
        <a:bodyPr/>
        <a:lstStyle/>
        <a:p>
          <a:endParaRPr lang="id-ID"/>
        </a:p>
      </dgm:t>
    </dgm:pt>
    <dgm:pt modelId="{E8B70A8D-84CB-4D3A-812B-2EF7CD920C3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v-SE" b="1" i="0" dirty="0">
              <a:latin typeface="Cambria" pitchFamily="18" charset="0"/>
            </a:rPr>
            <a:t>Standar Akuntansi Keuangan Entitas Mikro Kecil dan Menengah (SAK EMKM)</a:t>
          </a:r>
          <a:r>
            <a:rPr lang="id-ID" b="1" i="0" dirty="0">
              <a:latin typeface="Cambria" pitchFamily="18" charset="0"/>
            </a:rPr>
            <a:t> </a:t>
          </a:r>
          <a:r>
            <a:rPr lang="id-ID" b="1" i="0" dirty="0">
              <a:latin typeface="Cambria" pitchFamily="18" charset="0"/>
              <a:sym typeface="Wingdings" pitchFamily="2" charset="2"/>
            </a:rPr>
            <a:t> </a:t>
          </a:r>
          <a:r>
            <a:rPr lang="id-ID" b="1" i="0" dirty="0">
              <a:solidFill>
                <a:schemeClr val="tx1"/>
              </a:solidFill>
              <a:latin typeface="Cambria" pitchFamily="18" charset="0"/>
            </a:rPr>
            <a:t>SAK EMKM berlaku efektif per tanggal 1 januari 2018</a:t>
          </a:r>
          <a:endParaRPr lang="id-ID" dirty="0"/>
        </a:p>
      </dgm:t>
    </dgm:pt>
    <dgm:pt modelId="{13F872C1-9474-4BA1-A5C5-F542FACA69AC}" type="parTrans" cxnId="{0DF91448-A82C-4165-B03C-95FAD406BB20}">
      <dgm:prSet/>
      <dgm:spPr/>
      <dgm:t>
        <a:bodyPr/>
        <a:lstStyle/>
        <a:p>
          <a:endParaRPr lang="id-ID"/>
        </a:p>
      </dgm:t>
    </dgm:pt>
    <dgm:pt modelId="{7685F55C-7880-48FD-889D-032C69011E91}" type="sibTrans" cxnId="{0DF91448-A82C-4165-B03C-95FAD406BB20}">
      <dgm:prSet/>
      <dgm:spPr/>
      <dgm:t>
        <a:bodyPr/>
        <a:lstStyle/>
        <a:p>
          <a:endParaRPr lang="id-ID"/>
        </a:p>
      </dgm:t>
    </dgm:pt>
    <dgm:pt modelId="{02E8C8D3-0C9C-4077-A21C-2F4A09A8861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i="0" dirty="0">
              <a:latin typeface="Cambria" pitchFamily="18" charset="0"/>
            </a:rPr>
            <a:t>Standar Akuntansi Keuangan Syariah (SAK Syariah)  </a:t>
          </a:r>
          <a:r>
            <a:rPr lang="id-ID" b="1" i="0" dirty="0">
              <a:latin typeface="Cambria" pitchFamily="18" charset="0"/>
              <a:sym typeface="Wingdings" pitchFamily="2" charset="2"/>
            </a:rPr>
            <a:t> </a:t>
          </a:r>
          <a:r>
            <a:rPr lang="id-ID" b="0" i="0" dirty="0">
              <a:solidFill>
                <a:schemeClr val="tx1"/>
              </a:solidFill>
              <a:latin typeface="Cambria" pitchFamily="18" charset="0"/>
            </a:rPr>
            <a:t>berlaku efektif per tanggal 1 januari 2018 bagi </a:t>
          </a:r>
          <a:r>
            <a:rPr lang="sv-SE" b="0" i="0" dirty="0">
              <a:latin typeface="Cambria" pitchFamily="18" charset="0"/>
            </a:rPr>
            <a:t>entitas syariah maupun entitas nonsyariah yang melakukan akad atau transaksi berbasis syariah</a:t>
          </a:r>
          <a:endParaRPr lang="id-ID" dirty="0"/>
        </a:p>
      </dgm:t>
    </dgm:pt>
    <dgm:pt modelId="{B00861D0-86D5-4340-943B-FE03D1F9F0A8}" type="parTrans" cxnId="{0340036D-DFD7-4B9D-ABD5-037FC3421DC4}">
      <dgm:prSet/>
      <dgm:spPr/>
      <dgm:t>
        <a:bodyPr/>
        <a:lstStyle/>
        <a:p>
          <a:endParaRPr lang="id-ID"/>
        </a:p>
      </dgm:t>
    </dgm:pt>
    <dgm:pt modelId="{2F7C79EC-2C67-4682-976A-116A4081E4C9}" type="sibTrans" cxnId="{0340036D-DFD7-4B9D-ABD5-037FC3421DC4}">
      <dgm:prSet/>
      <dgm:spPr/>
      <dgm:t>
        <a:bodyPr/>
        <a:lstStyle/>
        <a:p>
          <a:endParaRPr lang="id-ID"/>
        </a:p>
      </dgm:t>
    </dgm:pt>
    <dgm:pt modelId="{0826FD70-2ADB-48A5-B01A-67B27960088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b="1" dirty="0">
              <a:solidFill>
                <a:schemeClr val="tx1"/>
              </a:solidFill>
              <a:latin typeface="Cambria" pitchFamily="18" charset="0"/>
            </a:rPr>
            <a:t>Standar Akuntansi Pemerintahan (SAP)</a:t>
          </a:r>
          <a:r>
            <a:rPr lang="id-ID" b="0" dirty="0">
              <a:solidFill>
                <a:schemeClr val="tx1"/>
              </a:solidFill>
              <a:latin typeface="Cambria" pitchFamily="18" charset="0"/>
              <a:sym typeface="Wingdings" pitchFamily="2" charset="2"/>
            </a:rPr>
            <a:t> </a:t>
          </a:r>
          <a:r>
            <a:rPr lang="id-ID" b="0" dirty="0">
              <a:solidFill>
                <a:schemeClr val="tx1"/>
              </a:solidFill>
              <a:latin typeface="Cambria" pitchFamily="18" charset="0"/>
            </a:rPr>
            <a:t>Ditetapkan dengan PP No. 71 Tahun 2010,  digunakan sebagai acuan dalam menyusun laporan keuangan pemerintah, baik Pemerintah Pusat maupun pemerintah daerah.</a:t>
          </a:r>
          <a:endParaRPr lang="id-ID" dirty="0"/>
        </a:p>
      </dgm:t>
    </dgm:pt>
    <dgm:pt modelId="{90AC0965-68CA-4929-91DD-EE2A729D9BCB}" type="parTrans" cxnId="{71ACAA3E-FDED-4542-A3AF-2C1BCCADCECF}">
      <dgm:prSet/>
      <dgm:spPr/>
      <dgm:t>
        <a:bodyPr/>
        <a:lstStyle/>
        <a:p>
          <a:endParaRPr lang="id-ID"/>
        </a:p>
      </dgm:t>
    </dgm:pt>
    <dgm:pt modelId="{BA8E6E0A-7995-4F6F-9AC1-69F64B03D7E7}" type="sibTrans" cxnId="{71ACAA3E-FDED-4542-A3AF-2C1BCCADCECF}">
      <dgm:prSet/>
      <dgm:spPr/>
      <dgm:t>
        <a:bodyPr/>
        <a:lstStyle/>
        <a:p>
          <a:endParaRPr lang="id-ID"/>
        </a:p>
      </dgm:t>
    </dgm:pt>
    <dgm:pt modelId="{4C3BB588-E5B4-4C8A-B968-BB132C80EDB1}" type="pres">
      <dgm:prSet presAssocID="{CD9BDB01-128F-44DE-B4D3-D4B64637D94F}" presName="diagram" presStyleCnt="0">
        <dgm:presLayoutVars>
          <dgm:dir/>
          <dgm:resizeHandles val="exact"/>
        </dgm:presLayoutVars>
      </dgm:prSet>
      <dgm:spPr/>
    </dgm:pt>
    <dgm:pt modelId="{B9E2CDBE-DF84-4279-BC74-0EBFE2E6E9A0}" type="pres">
      <dgm:prSet presAssocID="{AFE285F5-4A21-41C0-914A-82CDB993B932}" presName="node" presStyleLbl="node1" presStyleIdx="0" presStyleCnt="5" custScaleX="65140" custScaleY="137784" custLinFactNeighborX="-4175" custLinFactNeighborY="41834">
        <dgm:presLayoutVars>
          <dgm:bulletEnabled val="1"/>
        </dgm:presLayoutVars>
      </dgm:prSet>
      <dgm:spPr/>
    </dgm:pt>
    <dgm:pt modelId="{1D6D535A-A75C-40A0-B8CA-E643A82ED984}" type="pres">
      <dgm:prSet presAssocID="{4EAEC6D7-D124-47D1-8AC0-721C275BF872}" presName="sibTrans" presStyleCnt="0"/>
      <dgm:spPr/>
    </dgm:pt>
    <dgm:pt modelId="{862E96DB-C014-41AD-B5AA-7951FE6E96D1}" type="pres">
      <dgm:prSet presAssocID="{6CBCE152-6774-4186-8A4B-A7A134126103}" presName="node" presStyleLbl="node1" presStyleIdx="1" presStyleCnt="5" custScaleY="112982" custLinFactNeighborX="-3175" custLinFactNeighborY="-3799">
        <dgm:presLayoutVars>
          <dgm:bulletEnabled val="1"/>
        </dgm:presLayoutVars>
      </dgm:prSet>
      <dgm:spPr/>
    </dgm:pt>
    <dgm:pt modelId="{24823A76-2EE0-4D17-868A-92E4FE69EE6E}" type="pres">
      <dgm:prSet presAssocID="{467CA9E7-8785-4A84-8022-6F2A7782EF74}" presName="sibTrans" presStyleCnt="0"/>
      <dgm:spPr/>
    </dgm:pt>
    <dgm:pt modelId="{0AD85F20-EC90-4B48-AD52-8EE1C412D0BC}" type="pres">
      <dgm:prSet presAssocID="{E8B70A8D-84CB-4D3A-812B-2EF7CD920C3D}" presName="node" presStyleLbl="node1" presStyleIdx="2" presStyleCnt="5" custScaleX="89718" custLinFactNeighborX="-3245" custLinFactNeighborY="-7170">
        <dgm:presLayoutVars>
          <dgm:bulletEnabled val="1"/>
        </dgm:presLayoutVars>
      </dgm:prSet>
      <dgm:spPr/>
    </dgm:pt>
    <dgm:pt modelId="{9A829FDE-3A97-4474-A959-F25BD6C9767D}" type="pres">
      <dgm:prSet presAssocID="{7685F55C-7880-48FD-889D-032C69011E91}" presName="sibTrans" presStyleCnt="0"/>
      <dgm:spPr/>
    </dgm:pt>
    <dgm:pt modelId="{AFFD7D5E-D055-4405-9F17-43470BA2C49E}" type="pres">
      <dgm:prSet presAssocID="{02E8C8D3-0C9C-4077-A21C-2F4A09A8861A}" presName="node" presStyleLbl="node1" presStyleIdx="3" presStyleCnt="5" custScaleX="88989" custLinFactNeighborX="30061" custLinFactNeighborY="-11895">
        <dgm:presLayoutVars>
          <dgm:bulletEnabled val="1"/>
        </dgm:presLayoutVars>
      </dgm:prSet>
      <dgm:spPr/>
    </dgm:pt>
    <dgm:pt modelId="{B2881297-0F3E-4E0F-87D6-F142D9E5986F}" type="pres">
      <dgm:prSet presAssocID="{2F7C79EC-2C67-4682-976A-116A4081E4C9}" presName="sibTrans" presStyleCnt="0"/>
      <dgm:spPr/>
    </dgm:pt>
    <dgm:pt modelId="{340CEC51-B0E7-4C17-A574-C4B8E0CBF9AC}" type="pres">
      <dgm:prSet presAssocID="{0826FD70-2ADB-48A5-B01A-67B27960088D}" presName="node" presStyleLbl="node1" presStyleIdx="4" presStyleCnt="5" custScaleX="95428" custScaleY="111287" custLinFactNeighborX="36270" custLinFactNeighborY="-8165">
        <dgm:presLayoutVars>
          <dgm:bulletEnabled val="1"/>
        </dgm:presLayoutVars>
      </dgm:prSet>
      <dgm:spPr/>
    </dgm:pt>
  </dgm:ptLst>
  <dgm:cxnLst>
    <dgm:cxn modelId="{22022B27-BDBB-4015-BD7F-D964B85325F1}" type="presOf" srcId="{6CBCE152-6774-4186-8A4B-A7A134126103}" destId="{862E96DB-C014-41AD-B5AA-7951FE6E96D1}" srcOrd="0" destOrd="0" presId="urn:microsoft.com/office/officeart/2005/8/layout/default"/>
    <dgm:cxn modelId="{86876139-5A5A-4B64-A526-3D2511F5DCEE}" type="presOf" srcId="{E8B70A8D-84CB-4D3A-812B-2EF7CD920C3D}" destId="{0AD85F20-EC90-4B48-AD52-8EE1C412D0BC}" srcOrd="0" destOrd="0" presId="urn:microsoft.com/office/officeart/2005/8/layout/default"/>
    <dgm:cxn modelId="{71ACAA3E-FDED-4542-A3AF-2C1BCCADCECF}" srcId="{CD9BDB01-128F-44DE-B4D3-D4B64637D94F}" destId="{0826FD70-2ADB-48A5-B01A-67B27960088D}" srcOrd="4" destOrd="0" parTransId="{90AC0965-68CA-4929-91DD-EE2A729D9BCB}" sibTransId="{BA8E6E0A-7995-4F6F-9AC1-69F64B03D7E7}"/>
    <dgm:cxn modelId="{6A282342-ED83-4722-B082-4EFD5C08CBEC}" type="presOf" srcId="{02E8C8D3-0C9C-4077-A21C-2F4A09A8861A}" destId="{AFFD7D5E-D055-4405-9F17-43470BA2C49E}" srcOrd="0" destOrd="0" presId="urn:microsoft.com/office/officeart/2005/8/layout/default"/>
    <dgm:cxn modelId="{0DF91448-A82C-4165-B03C-95FAD406BB20}" srcId="{CD9BDB01-128F-44DE-B4D3-D4B64637D94F}" destId="{E8B70A8D-84CB-4D3A-812B-2EF7CD920C3D}" srcOrd="2" destOrd="0" parTransId="{13F872C1-9474-4BA1-A5C5-F542FACA69AC}" sibTransId="{7685F55C-7880-48FD-889D-032C69011E91}"/>
    <dgm:cxn modelId="{0340036D-DFD7-4B9D-ABD5-037FC3421DC4}" srcId="{CD9BDB01-128F-44DE-B4D3-D4B64637D94F}" destId="{02E8C8D3-0C9C-4077-A21C-2F4A09A8861A}" srcOrd="3" destOrd="0" parTransId="{B00861D0-86D5-4340-943B-FE03D1F9F0A8}" sibTransId="{2F7C79EC-2C67-4682-976A-116A4081E4C9}"/>
    <dgm:cxn modelId="{5E641887-5BDD-48A9-B6AA-C8948BD7AE8A}" type="presOf" srcId="{AFE285F5-4A21-41C0-914A-82CDB993B932}" destId="{B9E2CDBE-DF84-4279-BC74-0EBFE2E6E9A0}" srcOrd="0" destOrd="0" presId="urn:microsoft.com/office/officeart/2005/8/layout/default"/>
    <dgm:cxn modelId="{6AC27E87-2C45-47A0-9B95-D61F16E897C9}" srcId="{CD9BDB01-128F-44DE-B4D3-D4B64637D94F}" destId="{AFE285F5-4A21-41C0-914A-82CDB993B932}" srcOrd="0" destOrd="0" parTransId="{9358BB61-1A9B-4296-BE26-9EAF5D311505}" sibTransId="{4EAEC6D7-D124-47D1-8AC0-721C275BF872}"/>
    <dgm:cxn modelId="{020D8496-AFC7-48D7-BDBF-8E5F8CF3FA56}" type="presOf" srcId="{CD9BDB01-128F-44DE-B4D3-D4B64637D94F}" destId="{4C3BB588-E5B4-4C8A-B968-BB132C80EDB1}" srcOrd="0" destOrd="0" presId="urn:microsoft.com/office/officeart/2005/8/layout/default"/>
    <dgm:cxn modelId="{EBAB43B9-2FF0-4D72-8341-B3BFFF4B434E}" type="presOf" srcId="{0826FD70-2ADB-48A5-B01A-67B27960088D}" destId="{340CEC51-B0E7-4C17-A574-C4B8E0CBF9AC}" srcOrd="0" destOrd="0" presId="urn:microsoft.com/office/officeart/2005/8/layout/default"/>
    <dgm:cxn modelId="{10F1F5D4-8DBB-4080-AB49-9E777FF994AA}" srcId="{CD9BDB01-128F-44DE-B4D3-D4B64637D94F}" destId="{6CBCE152-6774-4186-8A4B-A7A134126103}" srcOrd="1" destOrd="0" parTransId="{99D2D466-0BD6-4E4A-ADFC-415E615480A5}" sibTransId="{467CA9E7-8785-4A84-8022-6F2A7782EF74}"/>
    <dgm:cxn modelId="{97E2C98E-C772-49A9-AC53-DBDDC618F407}" type="presParOf" srcId="{4C3BB588-E5B4-4C8A-B968-BB132C80EDB1}" destId="{B9E2CDBE-DF84-4279-BC74-0EBFE2E6E9A0}" srcOrd="0" destOrd="0" presId="urn:microsoft.com/office/officeart/2005/8/layout/default"/>
    <dgm:cxn modelId="{3FAE0E94-D67F-4835-A2AD-FE6029068DAB}" type="presParOf" srcId="{4C3BB588-E5B4-4C8A-B968-BB132C80EDB1}" destId="{1D6D535A-A75C-40A0-B8CA-E643A82ED984}" srcOrd="1" destOrd="0" presId="urn:microsoft.com/office/officeart/2005/8/layout/default"/>
    <dgm:cxn modelId="{98962357-E28B-4207-8503-27892199EB40}" type="presParOf" srcId="{4C3BB588-E5B4-4C8A-B968-BB132C80EDB1}" destId="{862E96DB-C014-41AD-B5AA-7951FE6E96D1}" srcOrd="2" destOrd="0" presId="urn:microsoft.com/office/officeart/2005/8/layout/default"/>
    <dgm:cxn modelId="{B67B3747-1871-44F8-A5B6-DD74AB4362F4}" type="presParOf" srcId="{4C3BB588-E5B4-4C8A-B968-BB132C80EDB1}" destId="{24823A76-2EE0-4D17-868A-92E4FE69EE6E}" srcOrd="3" destOrd="0" presId="urn:microsoft.com/office/officeart/2005/8/layout/default"/>
    <dgm:cxn modelId="{1CC85F3B-726B-4F6E-8F35-1DFEEAE5B538}" type="presParOf" srcId="{4C3BB588-E5B4-4C8A-B968-BB132C80EDB1}" destId="{0AD85F20-EC90-4B48-AD52-8EE1C412D0BC}" srcOrd="4" destOrd="0" presId="urn:microsoft.com/office/officeart/2005/8/layout/default"/>
    <dgm:cxn modelId="{8EC84FD4-27AF-4DE7-8751-D226F79084D9}" type="presParOf" srcId="{4C3BB588-E5B4-4C8A-B968-BB132C80EDB1}" destId="{9A829FDE-3A97-4474-A959-F25BD6C9767D}" srcOrd="5" destOrd="0" presId="urn:microsoft.com/office/officeart/2005/8/layout/default"/>
    <dgm:cxn modelId="{49C66BEB-2E17-4506-88A1-52E0BD79E728}" type="presParOf" srcId="{4C3BB588-E5B4-4C8A-B968-BB132C80EDB1}" destId="{AFFD7D5E-D055-4405-9F17-43470BA2C49E}" srcOrd="6" destOrd="0" presId="urn:microsoft.com/office/officeart/2005/8/layout/default"/>
    <dgm:cxn modelId="{7E0B4E61-613D-46CF-9AC3-BA08A49CFD89}" type="presParOf" srcId="{4C3BB588-E5B4-4C8A-B968-BB132C80EDB1}" destId="{B2881297-0F3E-4E0F-87D6-F142D9E5986F}" srcOrd="7" destOrd="0" presId="urn:microsoft.com/office/officeart/2005/8/layout/default"/>
    <dgm:cxn modelId="{2C781A3A-3480-4C3D-AEB1-3C03BD698BF5}" type="presParOf" srcId="{4C3BB588-E5B4-4C8A-B968-BB132C80EDB1}" destId="{340CEC51-B0E7-4C17-A574-C4B8E0CBF9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CDBE-DF84-4279-BC74-0EBFE2E6E9A0}">
      <dsp:nvSpPr>
        <dsp:cNvPr id="0" name=""/>
        <dsp:cNvSpPr/>
      </dsp:nvSpPr>
      <dsp:spPr>
        <a:xfrm>
          <a:off x="31241" y="773896"/>
          <a:ext cx="2006239" cy="2546156"/>
        </a:xfrm>
        <a:prstGeom prst="rect">
          <a:avLst/>
        </a:prstGeom>
        <a:solidFill>
          <a:schemeClr val="accent1">
            <a:tint val="4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0" kern="1200" dirty="0">
              <a:solidFill>
                <a:schemeClr val="tx1"/>
              </a:solidFill>
              <a:latin typeface="Cambria" pitchFamily="18" charset="0"/>
            </a:rPr>
            <a:t>Standar Akuntansi Keuangan (SAK) </a:t>
          </a:r>
          <a:r>
            <a:rPr lang="id-ID" sz="1600" b="1" i="0" kern="1200" dirty="0">
              <a:solidFill>
                <a:schemeClr val="tx1"/>
              </a:solidFill>
              <a:latin typeface="Cambria" pitchFamily="18" charset="0"/>
              <a:sym typeface="Wingdings" pitchFamily="2" charset="2"/>
            </a:rPr>
            <a:t> </a:t>
          </a:r>
          <a:r>
            <a:rPr lang="id-ID" sz="1600" b="0" i="0" kern="1200" dirty="0">
              <a:solidFill>
                <a:schemeClr val="tx1"/>
              </a:solidFill>
              <a:latin typeface="Cambria" pitchFamily="18" charset="0"/>
            </a:rPr>
            <a:t>SAK disusun dengan melakukan kovergensi IFRS Standars: IFRS, IAS, IFRIC, dan SIC. SAK Efektif per 1 Januari 2014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1241" y="773896"/>
        <a:ext cx="2006239" cy="2546156"/>
      </dsp:txXfrm>
    </dsp:sp>
    <dsp:sp modelId="{862E96DB-C014-41AD-B5AA-7951FE6E96D1}">
      <dsp:nvSpPr>
        <dsp:cNvPr id="0" name=""/>
        <dsp:cNvSpPr/>
      </dsp:nvSpPr>
      <dsp:spPr>
        <a:xfrm>
          <a:off x="2376269" y="159791"/>
          <a:ext cx="3079889" cy="2087832"/>
        </a:xfrm>
        <a:prstGeom prst="rect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0" kern="1200" dirty="0">
              <a:latin typeface="Cambria" pitchFamily="18" charset="0"/>
            </a:rPr>
            <a:t>Standar Akuntansi Keuangan Entitas Privat (SAK EP) </a:t>
          </a:r>
          <a:r>
            <a:rPr lang="id-ID" sz="1600" b="1" i="0" kern="1200" dirty="0">
              <a:latin typeface="Cambria" pitchFamily="18" charset="0"/>
              <a:sym typeface="Wingdings" pitchFamily="2" charset="2"/>
            </a:rPr>
            <a:t>  </a:t>
          </a:r>
          <a:r>
            <a:rPr lang="id-ID" sz="1600" b="0" i="0" kern="1200" dirty="0">
              <a:latin typeface="Cambria" pitchFamily="18" charset="0"/>
            </a:rPr>
            <a:t>SAK EP lebih sederhana dari SAK dan lebih komprehensif dari SAK ETAP (direalisasi 2010).  </a:t>
          </a:r>
          <a:r>
            <a:rPr lang="id-ID" sz="1600" b="1" i="0" kern="1200" dirty="0">
              <a:solidFill>
                <a:schemeClr val="tx1"/>
              </a:solidFill>
              <a:latin typeface="Cambria" pitchFamily="18" charset="0"/>
            </a:rPr>
            <a:t>SAK EP menggantikan SAK ETAP per 1 Januari 2025</a:t>
          </a:r>
          <a:endParaRPr lang="id-ID" sz="1600" kern="1200" dirty="0"/>
        </a:p>
      </dsp:txBody>
      <dsp:txXfrm>
        <a:off x="2376269" y="159791"/>
        <a:ext cx="3079889" cy="2087832"/>
      </dsp:txXfrm>
    </dsp:sp>
    <dsp:sp modelId="{0AD85F20-EC90-4B48-AD52-8EE1C412D0BC}">
      <dsp:nvSpPr>
        <dsp:cNvPr id="0" name=""/>
        <dsp:cNvSpPr/>
      </dsp:nvSpPr>
      <dsp:spPr>
        <a:xfrm>
          <a:off x="5761991" y="217447"/>
          <a:ext cx="2763214" cy="1847933"/>
        </a:xfrm>
        <a:prstGeom prst="rect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i="0" kern="1200" dirty="0">
              <a:latin typeface="Cambria" pitchFamily="18" charset="0"/>
            </a:rPr>
            <a:t>Standar Akuntansi Keuangan Entitas Mikro Kecil dan Menengah (SAK EMKM)</a:t>
          </a:r>
          <a:r>
            <a:rPr lang="id-ID" sz="1600" b="1" i="0" kern="1200" dirty="0">
              <a:latin typeface="Cambria" pitchFamily="18" charset="0"/>
            </a:rPr>
            <a:t> </a:t>
          </a:r>
          <a:r>
            <a:rPr lang="id-ID" sz="1600" b="1" i="0" kern="1200" dirty="0">
              <a:latin typeface="Cambria" pitchFamily="18" charset="0"/>
              <a:sym typeface="Wingdings" pitchFamily="2" charset="2"/>
            </a:rPr>
            <a:t> </a:t>
          </a:r>
          <a:r>
            <a:rPr lang="id-ID" sz="1600" b="1" i="0" kern="1200" dirty="0">
              <a:solidFill>
                <a:schemeClr val="tx1"/>
              </a:solidFill>
              <a:latin typeface="Cambria" pitchFamily="18" charset="0"/>
            </a:rPr>
            <a:t>SAK EMKM berlaku efektif per tanggal 1 januari 2018</a:t>
          </a:r>
          <a:endParaRPr lang="id-ID" sz="1600" kern="1200" dirty="0"/>
        </a:p>
      </dsp:txBody>
      <dsp:txXfrm>
        <a:off x="5761991" y="217447"/>
        <a:ext cx="2763214" cy="1847933"/>
      </dsp:txXfrm>
    </dsp:sp>
    <dsp:sp modelId="{AFFD7D5E-D055-4405-9F17-43470BA2C49E}">
      <dsp:nvSpPr>
        <dsp:cNvPr id="0" name=""/>
        <dsp:cNvSpPr/>
      </dsp:nvSpPr>
      <dsp:spPr>
        <a:xfrm>
          <a:off x="2324419" y="2739454"/>
          <a:ext cx="2740762" cy="1847933"/>
        </a:xfrm>
        <a:prstGeom prst="rect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0" kern="1200" dirty="0">
              <a:latin typeface="Cambria" pitchFamily="18" charset="0"/>
            </a:rPr>
            <a:t>Standar Akuntansi Keuangan Syariah (SAK Syariah)  </a:t>
          </a:r>
          <a:r>
            <a:rPr lang="id-ID" sz="1600" b="1" i="0" kern="1200" dirty="0">
              <a:latin typeface="Cambria" pitchFamily="18" charset="0"/>
              <a:sym typeface="Wingdings" pitchFamily="2" charset="2"/>
            </a:rPr>
            <a:t> </a:t>
          </a:r>
          <a:r>
            <a:rPr lang="id-ID" sz="1600" b="0" i="0" kern="1200" dirty="0">
              <a:solidFill>
                <a:schemeClr val="tx1"/>
              </a:solidFill>
              <a:latin typeface="Cambria" pitchFamily="18" charset="0"/>
            </a:rPr>
            <a:t>berlaku efektif per tanggal 1 januari 2018 bagi </a:t>
          </a:r>
          <a:r>
            <a:rPr lang="sv-SE" sz="1600" b="0" i="0" kern="1200" dirty="0">
              <a:latin typeface="Cambria" pitchFamily="18" charset="0"/>
            </a:rPr>
            <a:t>entitas syariah maupun entitas nonsyariah yang melakukan akad atau transaksi berbasis syariah</a:t>
          </a:r>
          <a:endParaRPr lang="id-ID" sz="1600" kern="1200" dirty="0"/>
        </a:p>
      </dsp:txBody>
      <dsp:txXfrm>
        <a:off x="2324419" y="2739454"/>
        <a:ext cx="2740762" cy="1847933"/>
      </dsp:txXfrm>
    </dsp:sp>
    <dsp:sp modelId="{340CEC51-B0E7-4C17-A574-C4B8E0CBF9AC}">
      <dsp:nvSpPr>
        <dsp:cNvPr id="0" name=""/>
        <dsp:cNvSpPr/>
      </dsp:nvSpPr>
      <dsp:spPr>
        <a:xfrm>
          <a:off x="5564401" y="2704094"/>
          <a:ext cx="2939076" cy="2056509"/>
        </a:xfrm>
        <a:prstGeom prst="rect">
          <a:avLst/>
        </a:prstGeom>
        <a:solidFill>
          <a:schemeClr val="dk1">
            <a:tint val="45000"/>
          </a:schemeClr>
        </a:soli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solidFill>
                <a:schemeClr val="tx1"/>
              </a:solidFill>
              <a:latin typeface="Cambria" pitchFamily="18" charset="0"/>
            </a:rPr>
            <a:t>Standar Akuntansi Pemerintahan (SAP)</a:t>
          </a:r>
          <a:r>
            <a:rPr lang="id-ID" sz="1600" b="0" kern="1200" dirty="0">
              <a:solidFill>
                <a:schemeClr val="tx1"/>
              </a:solidFill>
              <a:latin typeface="Cambria" pitchFamily="18" charset="0"/>
              <a:sym typeface="Wingdings" pitchFamily="2" charset="2"/>
            </a:rPr>
            <a:t> </a:t>
          </a:r>
          <a:r>
            <a:rPr lang="id-ID" sz="1600" b="0" kern="1200" dirty="0">
              <a:solidFill>
                <a:schemeClr val="tx1"/>
              </a:solidFill>
              <a:latin typeface="Cambria" pitchFamily="18" charset="0"/>
            </a:rPr>
            <a:t>Ditetapkan dengan PP No. 71 Tahun 2010,  digunakan sebagai acuan dalam menyusun laporan keuangan pemerintah, baik Pemerintah Pusat maupun pemerintah daerah.</a:t>
          </a:r>
          <a:endParaRPr lang="id-ID" sz="1600" kern="1200" dirty="0"/>
        </a:p>
      </dsp:txBody>
      <dsp:txXfrm>
        <a:off x="5564401" y="2704094"/>
        <a:ext cx="2939076" cy="205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9750D4D-20F3-4A33-808A-C9EC575D77FF}" type="datetimeFigureOut">
              <a:rPr lang="id-ID" smtClean="0"/>
              <a:t>23/09/2025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FE5F819-44AF-4341-8C61-2EC00669E634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400" dirty="0">
                <a:solidFill>
                  <a:srgbClr val="FF0000"/>
                </a:solidFill>
                <a:latin typeface="Algerian" pitchFamily="82" charset="0"/>
              </a:rPr>
              <a:t>Akuntansi Keuangan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			</a:t>
            </a:r>
          </a:p>
          <a:p>
            <a:pPr marL="0" indent="0">
              <a:buNone/>
            </a:pPr>
            <a:r>
              <a:rPr lang="id-ID" b="1" dirty="0">
                <a:solidFill>
                  <a:srgbClr val="000099"/>
                </a:solidFill>
                <a:latin typeface="+mj-lt"/>
              </a:rPr>
              <a:t>	</a:t>
            </a:r>
          </a:p>
          <a:p>
            <a:pPr marL="0" indent="0" algn="ctr">
              <a:buNone/>
            </a:pPr>
            <a:r>
              <a:rPr lang="id-ID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Dosen : Maryati Rahayu, SE, 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2068"/>
            <a:ext cx="3061917" cy="34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2068"/>
            <a:ext cx="2819238" cy="34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33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0880" cy="1766000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>
                <a:solidFill>
                  <a:srgbClr val="7030A0"/>
                </a:solidFill>
                <a:latin typeface="Georgia" pitchFamily="18" charset="0"/>
              </a:rPr>
              <a:t>Silabus/ Rencana Pembelajaran Semester Mata Kuliah Akuntansi Keuangan 1</a:t>
            </a:r>
            <a:br>
              <a:rPr lang="id-ID" sz="28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id-ID" sz="2800" b="1" dirty="0">
                <a:solidFill>
                  <a:srgbClr val="7030A0"/>
                </a:solidFill>
                <a:latin typeface="Georgia" pitchFamily="18" charset="0"/>
              </a:rPr>
              <a:t>(Berbasis Standar)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136904" cy="40576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itchFamily="18" charset="0"/>
              </a:rPr>
              <a:t>Pelaporan Keuangan dan Kerangka Konseptual</a:t>
            </a:r>
          </a:p>
          <a:p>
            <a:pPr marL="514350" indent="-514350"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itchFamily="18" charset="0"/>
              </a:rPr>
              <a:t>Tinjauan atas Siklus Akuntansi</a:t>
            </a:r>
          </a:p>
          <a:p>
            <a:pPr marL="514350" indent="-514350"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itchFamily="18" charset="0"/>
              </a:rPr>
              <a:t>Laporan Laba Rugi</a:t>
            </a:r>
          </a:p>
          <a:p>
            <a:pPr marL="514350" indent="-514350"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itchFamily="18" charset="0"/>
              </a:rPr>
              <a:t>Laporan Posisi Keuangan dan Catatan atas Laporan Keuangan</a:t>
            </a:r>
          </a:p>
          <a:p>
            <a:pPr marL="514350" indent="-514350"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itchFamily="18" charset="0"/>
              </a:rPr>
              <a:t>Kas (kas kecil, rekonsiliasi bank ) dan                        Piutang (dagang, wesel)</a:t>
            </a:r>
          </a:p>
          <a:p>
            <a:pPr marL="514350" indent="-514350">
              <a:buAutoNum type="arabicPeriod"/>
            </a:pPr>
            <a:r>
              <a:rPr lang="id-ID" dirty="0">
                <a:solidFill>
                  <a:schemeClr val="tx1"/>
                </a:solidFill>
                <a:latin typeface="Cambria" pitchFamily="18" charset="0"/>
              </a:rPr>
              <a:t>Laporan Arus Kas</a:t>
            </a:r>
          </a:p>
          <a:p>
            <a:pPr marL="514350" indent="-514350">
              <a:buAutoNum type="arabicPeriod"/>
            </a:pPr>
            <a:r>
              <a:rPr lang="id-ID" b="1" dirty="0">
                <a:solidFill>
                  <a:schemeClr val="tx1"/>
                </a:solidFill>
                <a:latin typeface="Cambria" pitchFamily="18" charset="0"/>
              </a:rPr>
              <a:t>UTS</a:t>
            </a:r>
          </a:p>
          <a:p>
            <a:pPr marL="514350" indent="-514350">
              <a:buAutoNum type="arabicPeriod"/>
            </a:pPr>
            <a:endParaRPr lang="id-ID" dirty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>
              <a:buAutoNum type="arabicPeriod"/>
            </a:pPr>
            <a:endParaRPr lang="id-ID" dirty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555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80728" cy="792088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7030A0"/>
                </a:solidFill>
                <a:latin typeface="Georgia" pitchFamily="18" charset="0"/>
              </a:rPr>
              <a:t>Sambungan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992888" cy="43924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25780" indent="-457200">
              <a:buAutoNum type="arabicPeriod" startAt="8"/>
            </a:pPr>
            <a:r>
              <a:rPr lang="id-ID" dirty="0">
                <a:latin typeface="Cambria" pitchFamily="18" charset="0"/>
              </a:rPr>
              <a:t>Persediaan (Metode Harga Pokok)</a:t>
            </a:r>
          </a:p>
          <a:p>
            <a:pPr marL="525780" indent="-457200">
              <a:buAutoNum type="arabicPeriod" startAt="8"/>
            </a:pPr>
            <a:r>
              <a:rPr lang="id-ID" dirty="0">
                <a:latin typeface="Cambria" pitchFamily="18" charset="0"/>
              </a:rPr>
              <a:t>Persediaan (Metode diluar Harga Pokok)</a:t>
            </a:r>
          </a:p>
          <a:p>
            <a:pPr marL="525780" indent="-457200">
              <a:buAutoNum type="arabicPeriod" startAt="8"/>
            </a:pPr>
            <a:r>
              <a:rPr lang="id-ID" dirty="0">
                <a:latin typeface="Cambria" pitchFamily="18" charset="0"/>
              </a:rPr>
              <a:t>Aktiva Tetap : Akuisisi dan Disposisi Properti, Pabrik dan  Peralatan</a:t>
            </a:r>
          </a:p>
          <a:p>
            <a:pPr marL="525780" indent="-457200">
              <a:buAutoNum type="arabicPeriod" startAt="8"/>
            </a:pPr>
            <a:r>
              <a:rPr lang="id-ID" dirty="0">
                <a:latin typeface="Cambria" pitchFamily="18" charset="0"/>
              </a:rPr>
              <a:t>Aktiva Tetap : Depresiasi, Impairment &amp; Deplesi</a:t>
            </a:r>
          </a:p>
          <a:p>
            <a:pPr marL="525780" indent="-457200">
              <a:buAutoNum type="arabicPeriod" startAt="8"/>
            </a:pPr>
            <a:r>
              <a:rPr lang="id-ID" dirty="0">
                <a:latin typeface="Cambria" pitchFamily="18" charset="0"/>
              </a:rPr>
              <a:t> Aktiva Tetap tak berwujud</a:t>
            </a:r>
          </a:p>
          <a:p>
            <a:pPr marL="525780" indent="-457200">
              <a:buAutoNum type="arabicPeriod" startAt="8"/>
            </a:pPr>
            <a:r>
              <a:rPr lang="id-ID" b="1" dirty="0">
                <a:latin typeface="Cambria" pitchFamily="18" charset="0"/>
              </a:rPr>
              <a:t>UAS</a:t>
            </a:r>
          </a:p>
        </p:txBody>
      </p:sp>
    </p:spTree>
    <p:extLst>
      <p:ext uri="{BB962C8B-B14F-4D97-AF65-F5344CB8AC3E}">
        <p14:creationId xmlns:p14="http://schemas.microsoft.com/office/powerpoint/2010/main" val="179719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63869"/>
          </a:xfrm>
        </p:spPr>
        <p:txBody>
          <a:bodyPr/>
          <a:lstStyle/>
          <a:p>
            <a:pPr marL="109728" indent="0">
              <a:buNone/>
            </a:pPr>
            <a:r>
              <a:rPr lang="id-ID" dirty="0"/>
              <a:t>1. Tugas (5%), penilaian dilihat dari</a:t>
            </a:r>
          </a:p>
          <a:p>
            <a:pPr>
              <a:buFont typeface="Wingdings" pitchFamily="2" charset="2"/>
              <a:buChar char="q"/>
            </a:pPr>
            <a:r>
              <a:rPr lang="id-ID" dirty="0"/>
              <a:t> PR/tugas (kelompok/pribadi)</a:t>
            </a:r>
          </a:p>
          <a:p>
            <a:pPr>
              <a:buFont typeface="Wingdings" pitchFamily="2" charset="2"/>
              <a:buChar char="q"/>
            </a:pPr>
            <a:r>
              <a:rPr lang="id-ID" dirty="0"/>
              <a:t>Kehadiran </a:t>
            </a:r>
          </a:p>
          <a:p>
            <a:pPr marL="109728" indent="0">
              <a:buNone/>
            </a:pPr>
            <a:endParaRPr lang="id-ID" dirty="0"/>
          </a:p>
          <a:p>
            <a:pPr marL="109728" indent="0">
              <a:buNone/>
            </a:pPr>
            <a:r>
              <a:rPr lang="id-ID" dirty="0"/>
              <a:t>2. Quiz (5%)</a:t>
            </a:r>
          </a:p>
          <a:p>
            <a:pPr marL="109728" indent="0">
              <a:buNone/>
            </a:pPr>
            <a:r>
              <a:rPr lang="id-ID" dirty="0"/>
              <a:t>3. UTS (10%)</a:t>
            </a:r>
          </a:p>
          <a:p>
            <a:pPr marL="109728" indent="0">
              <a:buNone/>
            </a:pPr>
            <a:r>
              <a:rPr lang="id-ID" dirty="0"/>
              <a:t>4. UAS (30%)</a:t>
            </a:r>
          </a:p>
          <a:p>
            <a:pPr marL="109728" indent="0">
              <a:buNone/>
            </a:pPr>
            <a:r>
              <a:rPr lang="id-ID" dirty="0"/>
              <a:t>5. Partisipasi/Keaktifan/Tugas Problem Solving (50%)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64586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rgbClr val="C00000"/>
                </a:solidFill>
              </a:rPr>
              <a:t>Penilaian (online &amp; offline)</a:t>
            </a:r>
          </a:p>
        </p:txBody>
      </p:sp>
    </p:spTree>
    <p:extLst>
      <p:ext uri="{BB962C8B-B14F-4D97-AF65-F5344CB8AC3E}">
        <p14:creationId xmlns:p14="http://schemas.microsoft.com/office/powerpoint/2010/main" val="288863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738531"/>
          </a:xfrm>
        </p:spPr>
        <p:txBody>
          <a:bodyPr>
            <a:normAutofit fontScale="92500"/>
          </a:bodyPr>
          <a:lstStyle/>
          <a:p>
            <a:r>
              <a:rPr lang="id-ID" dirty="0">
                <a:solidFill>
                  <a:srgbClr val="FF0000"/>
                </a:solidFill>
              </a:rPr>
              <a:t>Akuntansi Intermediate : Edisi Keduabelas Jilid 1 &amp; 2</a:t>
            </a:r>
            <a:br>
              <a:rPr lang="id-ID" dirty="0">
                <a:solidFill>
                  <a:srgbClr val="FF0000"/>
                </a:solidFill>
              </a:rPr>
            </a:br>
            <a:r>
              <a:rPr lang="id-ID" dirty="0">
                <a:solidFill>
                  <a:srgbClr val="FF0000"/>
                </a:solidFill>
              </a:rPr>
              <a:t>Donald E. Kieso, Jerry J. Weygandt, Terry D. Warfield</a:t>
            </a:r>
          </a:p>
          <a:p>
            <a:r>
              <a:rPr lang="en-US" dirty="0" err="1"/>
              <a:t>Buku</a:t>
            </a:r>
            <a:r>
              <a:rPr lang="en-US" dirty="0"/>
              <a:t> Intermediate Accounting </a:t>
            </a:r>
            <a:r>
              <a:rPr lang="en-US" dirty="0" err="1"/>
              <a:t>Kieso</a:t>
            </a:r>
            <a:r>
              <a:rPr lang="en-US" dirty="0"/>
              <a:t> </a:t>
            </a:r>
            <a:r>
              <a:rPr lang="en-US" dirty="0" err="1"/>
              <a:t>Weygandt</a:t>
            </a:r>
            <a:r>
              <a:rPr lang="en-US" dirty="0"/>
              <a:t> Volume </a:t>
            </a:r>
            <a:r>
              <a:rPr lang="id-ID" dirty="0"/>
              <a:t>1</a:t>
            </a:r>
            <a:r>
              <a:rPr lang="en-US" dirty="0"/>
              <a:t> IFRS Edition</a:t>
            </a:r>
          </a:p>
          <a:p>
            <a:pPr lvl="0"/>
            <a:r>
              <a:rPr lang="id-ID" dirty="0"/>
              <a:t>Ikatan Akuntan Indonesia, Standar Akuntansi Keuangan, edisi revisi terbaru</a:t>
            </a:r>
          </a:p>
          <a:p>
            <a:pPr lvl="0"/>
            <a:r>
              <a:rPr lang="id-ID" dirty="0"/>
              <a:t>Akuntansi Keuangan Berdasarkan SAK berbasis IFRS Buku 1 Edisi 2, Hans Kartikahadi, IAI Jakarta, 2016</a:t>
            </a:r>
          </a:p>
          <a:p>
            <a:pPr lvl="0"/>
            <a:r>
              <a:rPr lang="id-ID" dirty="0"/>
              <a:t>Rudianto , </a:t>
            </a:r>
            <a:r>
              <a:rPr lang="id-ID" i="1" dirty="0"/>
              <a:t>Akuntansi Intermediate</a:t>
            </a:r>
            <a:r>
              <a:rPr lang="id-ID" dirty="0"/>
              <a:t>, Erlangga, Jakarta, 2018</a:t>
            </a:r>
          </a:p>
          <a:p>
            <a:r>
              <a:rPr lang="id-ID" dirty="0"/>
              <a:t> 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rgbClr val="00B050"/>
                </a:solidFill>
                <a:effectLst/>
              </a:rPr>
              <a:t>Referensi :</a:t>
            </a:r>
            <a:br>
              <a:rPr lang="id-ID" dirty="0">
                <a:solidFill>
                  <a:srgbClr val="00B050"/>
                </a:solidFill>
                <a:effectLst/>
              </a:rPr>
            </a:br>
            <a:endParaRPr lang="id-ID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7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4000" b="1" dirty="0"/>
              <a:t>Kerangka Konseptual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2"/>
            <a:ext cx="8784976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1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4000" dirty="0">
                <a:latin typeface="Cambria" pitchFamily="18" charset="0"/>
              </a:rPr>
              <a:t>Standar Akuntansi di Indonesia</a:t>
            </a:r>
            <a:endParaRPr lang="id-ID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7926810"/>
              </p:ext>
            </p:extLst>
          </p:nvPr>
        </p:nvGraphicFramePr>
        <p:xfrm>
          <a:off x="179512" y="1397000"/>
          <a:ext cx="878497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28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4000" dirty="0">
                <a:solidFill>
                  <a:schemeClr val="bg1"/>
                </a:solidFill>
              </a:rPr>
              <a:t>Jenis-jenis Laporan Keuangan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sz="3200" dirty="0">
                <a:solidFill>
                  <a:srgbClr val="C00000"/>
                </a:solidFill>
              </a:rPr>
              <a:t>Laporan keuangan berdasarkan </a:t>
            </a:r>
            <a:r>
              <a:rPr lang="id-ID" sz="3200">
                <a:solidFill>
                  <a:srgbClr val="C00000"/>
                </a:solidFill>
              </a:rPr>
              <a:t>PSAK 201 </a:t>
            </a:r>
            <a:r>
              <a:rPr lang="id-ID" sz="3200" dirty="0">
                <a:solidFill>
                  <a:srgbClr val="C00000"/>
                </a:solidFill>
              </a:rPr>
              <a:t>(Penyajian Laporan Keuangan) terdiri dari: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/>
              <a:t>Laporan Posisi Keuangan pada akhir periode; </a:t>
            </a:r>
            <a:r>
              <a:rPr lang="id-ID" b="1" dirty="0">
                <a:solidFill>
                  <a:srgbClr val="C00000"/>
                </a:solidFill>
              </a:rPr>
              <a:t>(III)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/>
              <a:t>Laporan Laba Rugi dan Penghasilan Komprehensif lain selama periode;</a:t>
            </a:r>
            <a:r>
              <a:rPr lang="id-ID" b="1" dirty="0"/>
              <a:t> </a:t>
            </a:r>
            <a:r>
              <a:rPr lang="id-ID" b="1" dirty="0">
                <a:solidFill>
                  <a:srgbClr val="C00000"/>
                </a:solidFill>
              </a:rPr>
              <a:t>(I)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/>
              <a:t>Laporan Perubahan Ekuitas selama periode; </a:t>
            </a:r>
            <a:r>
              <a:rPr lang="id-ID" b="1" dirty="0">
                <a:solidFill>
                  <a:srgbClr val="C00000"/>
                </a:solidFill>
              </a:rPr>
              <a:t>(II)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/>
              <a:t>Laporan Arus Kas selama periode;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/>
              <a:t>Catatan Atas Laporan Keuangan</a:t>
            </a:r>
            <a:r>
              <a:rPr lang="id-ID" i="1" dirty="0"/>
              <a:t>, berisi ringkasan kebijakan akuntansi yang signifikan dan informasi penjelasan lain</a:t>
            </a:r>
            <a:r>
              <a:rPr lang="id-ID" dirty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/>
              <a:t>Informasi Komparatif 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142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27584" y="2420888"/>
            <a:ext cx="78343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>
                <a:solidFill>
                  <a:srgbClr val="00B0F0"/>
                </a:solidFill>
                <a:latin typeface="Kristen ITC" pitchFamily="66" charset="0"/>
              </a:rPr>
              <a:t>Selamat Belajar &amp; Sukses</a:t>
            </a:r>
          </a:p>
        </p:txBody>
      </p:sp>
    </p:spTree>
    <p:extLst>
      <p:ext uri="{BB962C8B-B14F-4D97-AF65-F5344CB8AC3E}">
        <p14:creationId xmlns:p14="http://schemas.microsoft.com/office/powerpoint/2010/main" val="2627866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654</TotalTime>
  <Words>469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Algerian</vt:lpstr>
      <vt:lpstr>Arial</vt:lpstr>
      <vt:lpstr>Cambria</vt:lpstr>
      <vt:lpstr>Century Gothic</vt:lpstr>
      <vt:lpstr>Garamond</vt:lpstr>
      <vt:lpstr>Georgia</vt:lpstr>
      <vt:lpstr>Kristen ITC</vt:lpstr>
      <vt:lpstr>Lucida Sans Unicode</vt:lpstr>
      <vt:lpstr>Verdana</vt:lpstr>
      <vt:lpstr>Wingdings</vt:lpstr>
      <vt:lpstr>Wingdings 2</vt:lpstr>
      <vt:lpstr>Wingdings 3</vt:lpstr>
      <vt:lpstr>Civic</vt:lpstr>
      <vt:lpstr>Austin</vt:lpstr>
      <vt:lpstr>Concourse</vt:lpstr>
      <vt:lpstr>BlackTie</vt:lpstr>
      <vt:lpstr>Akuntansi Keuangan</vt:lpstr>
      <vt:lpstr>Silabus/ Rencana Pembelajaran Semester Mata Kuliah Akuntansi Keuangan 1 (Berbasis Standar)</vt:lpstr>
      <vt:lpstr>Sambungan :</vt:lpstr>
      <vt:lpstr>Penilaian (online &amp; offline)</vt:lpstr>
      <vt:lpstr>Referensi : </vt:lpstr>
      <vt:lpstr>Kerangka Konseptual</vt:lpstr>
      <vt:lpstr>Standar Akuntansi di Indonesia</vt:lpstr>
      <vt:lpstr>Jenis-jenis Laporan Keuangan</vt:lpstr>
      <vt:lpstr>Selamat Belajar &amp; Sukses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33</cp:revision>
  <dcterms:created xsi:type="dcterms:W3CDTF">2020-09-12T15:33:36Z</dcterms:created>
  <dcterms:modified xsi:type="dcterms:W3CDTF">2025-09-23T14:30:33Z</dcterms:modified>
</cp:coreProperties>
</file>